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7d0a0d5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7d0a0d5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7ba2a0e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7ba2a0e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7ba2a0e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7ba2a0e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7ba2a0e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7ba2a0e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7ba2a0e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7ba2a0e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27ba2a0e7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27ba2a0e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ce2fd35a2cd28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3ce2fd35a2cd28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ba2a0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7ba2a0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7ba2a0e7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7ba2a0e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27ba2a0e7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27ba2a0e7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7d0a0d5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7d0a0d5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27ba2a0e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27ba2a0e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7ba2a0e7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7ba2a0e7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7685b7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7685b7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685b72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7685b72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27d7af4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27d7af4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ea0cbd78a3b0c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ea0cbd78a3b0c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7d0a0d5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7d0a0d5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7d0a0d5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7d0a0d5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27d0a0d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27d0a0d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7d7af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7d7af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27d7af4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27d7af4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7d0a0d5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7d0a0d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7d7af4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7d7af4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vox.com/business-and-finance/2019/4/5/18296803/boeing-737-max-scandal-ethiopian-airlines-crash-news-updates" TargetMode="External"/><Relationship Id="rId4" Type="http://schemas.openxmlformats.org/officeDocument/2006/relationships/hyperlink" Target="https://www.rockdovesolutions.com/blog/boeings-reminder-of-the-number-1-rule-in-crisis-management" TargetMode="External"/><Relationship Id="rId5" Type="http://schemas.openxmlformats.org/officeDocument/2006/relationships/hyperlink" Target="https://www.eetindia.co.in/news/article/Boeing-737-MAX-A-Question-of-Ethical-Engineering" TargetMode="External"/><Relationship Id="rId6" Type="http://schemas.openxmlformats.org/officeDocument/2006/relationships/hyperlink" Target="https://www.vox.com/videos/2019/4/15/18306644/boeing-737-max-crash-video" TargetMode="External"/><Relationship Id="rId7" Type="http://schemas.openxmlformats.org/officeDocument/2006/relationships/hyperlink" Target="https://blog.apaonline.org/2019/04/08/the-ethical-failures-behind-the-boeing-disast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Case: Boeing 737 Max Crashes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4: </a:t>
            </a:r>
            <a:r>
              <a:rPr lang="en-GB" sz="1800"/>
              <a:t>Aditya Jain, </a:t>
            </a:r>
            <a:r>
              <a:rPr lang="en-GB" sz="1800"/>
              <a:t>Devendra Sonkeware, </a:t>
            </a:r>
            <a:r>
              <a:rPr lang="en-GB" sz="1800"/>
              <a:t>Parth Agarwal,</a:t>
            </a:r>
            <a:r>
              <a:rPr lang="en-GB" sz="1800"/>
              <a:t> Shagun Gupta, </a:t>
            </a:r>
            <a:endParaRPr sz="1800"/>
          </a:p>
        </p:txBody>
      </p:sp>
      <p:sp>
        <p:nvSpPr>
          <p:cNvPr id="61" name="Google Shape;61;p13"/>
          <p:cNvSpPr txBox="1"/>
          <p:nvPr/>
        </p:nvSpPr>
        <p:spPr>
          <a:xfrm>
            <a:off x="1753525" y="4172525"/>
            <a:ext cx="3261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Shivam Kartikeyan Atal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Boeing did not mention the MCAS in their manual.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FAA still granted it the license.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Boeing told that no additional training is required for the pilots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Pilots complained that the aircraft nose kept dipping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total of 346 ( Lion 189 + Ethiopian 157) people died in the two crashes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After the two crashes all Boeing A737 Max have been grounded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Emotions flying around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Parties Involved: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Boeing Administration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Boeing Engineers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Pilots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50" y="1335338"/>
            <a:ext cx="53340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Emotions : Boeing Administration 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Fear of </a:t>
            </a:r>
            <a:r>
              <a:rPr lang="en-GB"/>
              <a:t>losing</a:t>
            </a:r>
            <a:endParaRPr/>
          </a:p>
          <a:p>
            <a:pPr indent="457200" lvl="0" marL="3200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3200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114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Greed</a:t>
            </a:r>
            <a:endParaRPr/>
          </a:p>
          <a:p>
            <a:pPr indent="0" lvl="0" marL="4114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Need to stay on the top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0" y="2181475"/>
            <a:ext cx="3434374" cy="2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500" y="1058225"/>
            <a:ext cx="3591650" cy="202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Emotions : Boeing Engineers 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Pressure due to: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Complex Task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Lack of time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High specifications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7883" l="0" r="0" t="20575"/>
          <a:stretch/>
        </p:blipFill>
        <p:spPr>
          <a:xfrm>
            <a:off x="3516125" y="1171600"/>
            <a:ext cx="4810449" cy="3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Emotions : FAA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Swayed by the name of Boeing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Not paying a heed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2708" l="0" r="0" t="2907"/>
          <a:stretch/>
        </p:blipFill>
        <p:spPr>
          <a:xfrm>
            <a:off x="3569400" y="2719750"/>
            <a:ext cx="4095625" cy="2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33596" l="-1410" r="1409" t="6228"/>
          <a:stretch/>
        </p:blipFill>
        <p:spPr>
          <a:xfrm>
            <a:off x="3853125" y="273350"/>
            <a:ext cx="3353000" cy="24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Emotions : Pilots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Overconfidence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Pressure from airline companies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11480" l="0" r="0" t="0"/>
          <a:stretch/>
        </p:blipFill>
        <p:spPr>
          <a:xfrm>
            <a:off x="3853125" y="930350"/>
            <a:ext cx="3832550" cy="1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125" y="2792775"/>
            <a:ext cx="3832550" cy="21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 : Responsibility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1302336" y="1628800"/>
            <a:ext cx="23955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The Boeing Company</a:t>
            </a:r>
            <a:endParaRPr b="1"/>
          </a:p>
        </p:txBody>
      </p:sp>
      <p:cxnSp>
        <p:nvCxnSpPr>
          <p:cNvPr id="180" name="Google Shape;180;p28"/>
          <p:cNvCxnSpPr/>
          <p:nvPr/>
        </p:nvCxnSpPr>
        <p:spPr>
          <a:xfrm>
            <a:off x="2497125" y="2119075"/>
            <a:ext cx="99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8"/>
          <p:cNvCxnSpPr/>
          <p:nvPr/>
        </p:nvCxnSpPr>
        <p:spPr>
          <a:xfrm>
            <a:off x="1532100" y="2735900"/>
            <a:ext cx="1950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8"/>
          <p:cNvCxnSpPr/>
          <p:nvPr/>
        </p:nvCxnSpPr>
        <p:spPr>
          <a:xfrm>
            <a:off x="1542053" y="2735900"/>
            <a:ext cx="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8"/>
          <p:cNvCxnSpPr/>
          <p:nvPr/>
        </p:nvCxnSpPr>
        <p:spPr>
          <a:xfrm flipH="1">
            <a:off x="3472150" y="2745850"/>
            <a:ext cx="9900" cy="5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8"/>
          <p:cNvSpPr txBox="1"/>
          <p:nvPr/>
        </p:nvSpPr>
        <p:spPr>
          <a:xfrm>
            <a:off x="875480" y="3362675"/>
            <a:ext cx="1383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Administration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2974453" y="3342775"/>
            <a:ext cx="1008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Engineers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898175" y="1608525"/>
            <a:ext cx="3601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ld Standard TT"/>
                <a:ea typeface="Old Standard TT"/>
                <a:cs typeface="Old Standard TT"/>
                <a:sym typeface="Old Standard TT"/>
              </a:rPr>
              <a:t>Federal Aviation Administration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ld Standard TT"/>
                <a:ea typeface="Old Standard TT"/>
                <a:cs typeface="Old Standard TT"/>
                <a:sym typeface="Old Standard TT"/>
              </a:rPr>
              <a:t>(FAA)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4957661" y="2944800"/>
            <a:ext cx="34857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A governmental body of the United States with powers to regulate all aspects of civil aviation in that nation as well as over its surrounding international waters.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88" name="Google Shape;188;p28"/>
          <p:cNvCxnSpPr>
            <a:stCxn id="186" idx="2"/>
            <a:endCxn id="187" idx="0"/>
          </p:cNvCxnSpPr>
          <p:nvPr/>
        </p:nvCxnSpPr>
        <p:spPr>
          <a:xfrm>
            <a:off x="6698925" y="2277225"/>
            <a:ext cx="1500" cy="6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71600"/>
            <a:ext cx="58095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Boeing Company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                       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                                            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What caused the problem?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95" name="Google Shape;195;p29"/>
          <p:cNvGrpSpPr/>
          <p:nvPr/>
        </p:nvGrpSpPr>
        <p:grpSpPr>
          <a:xfrm>
            <a:off x="5404388" y="1688656"/>
            <a:ext cx="2407119" cy="2370604"/>
            <a:chOff x="2820225" y="891450"/>
            <a:chExt cx="3175200" cy="3175200"/>
          </a:xfrm>
        </p:grpSpPr>
        <p:sp>
          <p:nvSpPr>
            <p:cNvPr id="196" name="Google Shape;196;p29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9"/>
          <p:cNvSpPr/>
          <p:nvPr/>
        </p:nvSpPr>
        <p:spPr>
          <a:xfrm>
            <a:off x="7187775" y="2860075"/>
            <a:ext cx="1056300" cy="4047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Deception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6160275" y="1603850"/>
            <a:ext cx="1204200" cy="4047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Self- interest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4980375" y="2783875"/>
            <a:ext cx="1154100" cy="6297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Withholding information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50900"/>
            <a:ext cx="977250" cy="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Boeing Company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400"/>
              <a:t>What should they have done?</a:t>
            </a:r>
            <a:endParaRPr b="1" sz="2400"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4189336" y="1639050"/>
            <a:ext cx="2547000" cy="2547000"/>
            <a:chOff x="1293736" y="1258050"/>
            <a:chExt cx="2547000" cy="2547000"/>
          </a:xfrm>
        </p:grpSpPr>
        <p:sp>
          <p:nvSpPr>
            <p:cNvPr id="209" name="Google Shape;209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Legal &amp; moral responsibility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30"/>
          <p:cNvGrpSpPr/>
          <p:nvPr/>
        </p:nvGrpSpPr>
        <p:grpSpPr>
          <a:xfrm>
            <a:off x="5413758" y="1639050"/>
            <a:ext cx="2547000" cy="2547000"/>
            <a:chOff x="3051558" y="1334250"/>
            <a:chExt cx="2547000" cy="2547000"/>
          </a:xfrm>
        </p:grpSpPr>
        <p:sp>
          <p:nvSpPr>
            <p:cNvPr id="213" name="Google Shape;213;p30"/>
            <p:cNvSpPr/>
            <p:nvPr/>
          </p:nvSpPr>
          <p:spPr>
            <a:xfrm rot="2700000">
              <a:off x="4044195" y="10876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3268574" y="32815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30"/>
            <p:cNvSpPr txBox="1"/>
            <p:nvPr/>
          </p:nvSpPr>
          <p:spPr>
            <a:xfrm rot="-2700000">
              <a:off x="3258287" y="23171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Sacrificed Greed over Safety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30"/>
          <p:cNvGrpSpPr/>
          <p:nvPr/>
        </p:nvGrpSpPr>
        <p:grpSpPr>
          <a:xfrm>
            <a:off x="6647977" y="1639050"/>
            <a:ext cx="2547000" cy="2547000"/>
            <a:chOff x="5123977" y="1258050"/>
            <a:chExt cx="2547000" cy="2547000"/>
          </a:xfrm>
        </p:grpSpPr>
        <p:sp>
          <p:nvSpPr>
            <p:cNvPr id="217" name="Google Shape;217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Robust testing mechanism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41" y="3296950"/>
            <a:ext cx="1000025" cy="11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</a:t>
            </a:r>
            <a:endParaRPr/>
          </a:p>
        </p:txBody>
      </p:sp>
      <p:cxnSp>
        <p:nvCxnSpPr>
          <p:cNvPr id="226" name="Google Shape;226;p31"/>
          <p:cNvCxnSpPr>
            <a:stCxn id="227" idx="2"/>
            <a:endCxn id="228" idx="0"/>
          </p:cNvCxnSpPr>
          <p:nvPr/>
        </p:nvCxnSpPr>
        <p:spPr>
          <a:xfrm flipH="1" rot="-5400000">
            <a:off x="5193900" y="1099900"/>
            <a:ext cx="526500" cy="1770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9" name="Google Shape;229;p31"/>
          <p:cNvCxnSpPr>
            <a:stCxn id="230" idx="0"/>
            <a:endCxn id="227" idx="2"/>
          </p:cNvCxnSpPr>
          <p:nvPr/>
        </p:nvCxnSpPr>
        <p:spPr>
          <a:xfrm rot="-5400000">
            <a:off x="3477150" y="1153500"/>
            <a:ext cx="526500" cy="1663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1" name="Google Shape;231;p31"/>
          <p:cNvCxnSpPr>
            <a:stCxn id="230" idx="2"/>
            <a:endCxn id="232" idx="0"/>
          </p:cNvCxnSpPr>
          <p:nvPr/>
        </p:nvCxnSpPr>
        <p:spPr>
          <a:xfrm flipH="1" rot="-5400000">
            <a:off x="2935050" y="2709600"/>
            <a:ext cx="685800" cy="7383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3" name="Google Shape;233;p31"/>
          <p:cNvCxnSpPr>
            <a:stCxn id="234" idx="0"/>
            <a:endCxn id="230" idx="2"/>
          </p:cNvCxnSpPr>
          <p:nvPr/>
        </p:nvCxnSpPr>
        <p:spPr>
          <a:xfrm rot="-5400000">
            <a:off x="2089800" y="2602550"/>
            <a:ext cx="685800" cy="9525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7" name="Google Shape;227;p31"/>
          <p:cNvSpPr txBox="1"/>
          <p:nvPr/>
        </p:nvSpPr>
        <p:spPr>
          <a:xfrm>
            <a:off x="3801750" y="1171600"/>
            <a:ext cx="1540500" cy="550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The Boeing Company</a:t>
            </a:r>
            <a:endParaRPr b="1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1956450" y="2248350"/>
            <a:ext cx="1904700" cy="4875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Greed/ Unhealthy competition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573250" y="2248400"/>
            <a:ext cx="1538100" cy="4875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Responsibility/ Safety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2877900" y="3421700"/>
            <a:ext cx="1538100" cy="5265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Safety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1187400" y="3421700"/>
            <a:ext cx="1538100" cy="5265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Safety Compromised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5" name="Google Shape;235;p31"/>
          <p:cNvCxnSpPr>
            <a:stCxn id="232" idx="2"/>
          </p:cNvCxnSpPr>
          <p:nvPr/>
        </p:nvCxnSpPr>
        <p:spPr>
          <a:xfrm>
            <a:off x="3646950" y="3948200"/>
            <a:ext cx="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1"/>
          <p:cNvCxnSpPr/>
          <p:nvPr/>
        </p:nvCxnSpPr>
        <p:spPr>
          <a:xfrm>
            <a:off x="1945692" y="3936546"/>
            <a:ext cx="150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1"/>
          <p:cNvSpPr txBox="1"/>
          <p:nvPr/>
        </p:nvSpPr>
        <p:spPr>
          <a:xfrm>
            <a:off x="1388644" y="4260025"/>
            <a:ext cx="1129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Trust lost !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2869600" y="4281500"/>
            <a:ext cx="1663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Trust maintained !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31"/>
          <p:cNvCxnSpPr>
            <a:stCxn id="228" idx="2"/>
          </p:cNvCxnSpPr>
          <p:nvPr/>
        </p:nvCxnSpPr>
        <p:spPr>
          <a:xfrm>
            <a:off x="6342300" y="2735900"/>
            <a:ext cx="4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1"/>
          <p:cNvSpPr txBox="1"/>
          <p:nvPr/>
        </p:nvSpPr>
        <p:spPr>
          <a:xfrm>
            <a:off x="5755350" y="3221100"/>
            <a:ext cx="1538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Trust gained !</a:t>
            </a:r>
            <a:endParaRPr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Case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225" y="1241499"/>
            <a:ext cx="5722075" cy="3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41725" y="1262375"/>
            <a:ext cx="27261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ld Standard TT"/>
                <a:ea typeface="Old Standard TT"/>
                <a:cs typeface="Old Standard TT"/>
                <a:sym typeface="Old Standard TT"/>
              </a:rPr>
              <a:t>The two biggest manufacturers of aircrafts are Airbus &amp; Boeing.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ld Standard TT"/>
                <a:ea typeface="Old Standard TT"/>
                <a:cs typeface="Old Standard TT"/>
                <a:sym typeface="Old Standard TT"/>
              </a:rPr>
              <a:t>This has led to fierce competition between the two companies.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192000" y="1302650"/>
            <a:ext cx="577500" cy="4296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Federal Aviation Administration (FAA)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What it did?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247" name="Google Shape;247;p32"/>
          <p:cNvSpPr/>
          <p:nvPr/>
        </p:nvSpPr>
        <p:spPr>
          <a:xfrm>
            <a:off x="4925284" y="1116878"/>
            <a:ext cx="3501300" cy="35013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592976" y="871552"/>
            <a:ext cx="2166000" cy="2166000"/>
            <a:chOff x="3611776" y="414352"/>
            <a:chExt cx="2166000" cy="2166000"/>
          </a:xfrm>
        </p:grpSpPr>
        <p:sp>
          <p:nvSpPr>
            <p:cNvPr id="249" name="Google Shape;249;p32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3967546" y="8751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Rushed through certification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32"/>
          <p:cNvGrpSpPr/>
          <p:nvPr/>
        </p:nvGrpSpPr>
        <p:grpSpPr>
          <a:xfrm>
            <a:off x="6543458" y="2413864"/>
            <a:ext cx="2166000" cy="2166000"/>
            <a:chOff x="4562258" y="2032864"/>
            <a:chExt cx="2166000" cy="2166000"/>
          </a:xfrm>
        </p:grpSpPr>
        <p:sp>
          <p:nvSpPr>
            <p:cNvPr id="252" name="Google Shape;252;p32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intense testing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32"/>
          <p:cNvGrpSpPr/>
          <p:nvPr/>
        </p:nvGrpSpPr>
        <p:grpSpPr>
          <a:xfrm>
            <a:off x="4684076" y="2413864"/>
            <a:ext cx="2166000" cy="2166000"/>
            <a:chOff x="2702876" y="2032864"/>
            <a:chExt cx="2166000" cy="2166000"/>
          </a:xfrm>
        </p:grpSpPr>
        <p:sp>
          <p:nvSpPr>
            <p:cNvPr id="255" name="Google Shape;255;p32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 faith and belief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6065880" y="2174841"/>
            <a:ext cx="1225800" cy="12258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6274400" y="2584525"/>
            <a:ext cx="914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98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FAA</a:t>
            </a:r>
            <a:endParaRPr b="1" sz="1800">
              <a:solidFill>
                <a:srgbClr val="98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Analysis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Federal Aviation Administration (FAA)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/>
              <a:t>What path it should 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/>
              <a:t>have followed?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953825" y="1272450"/>
            <a:ext cx="3175200" cy="3175200"/>
            <a:chOff x="2820225" y="891450"/>
            <a:chExt cx="3175200" cy="3175200"/>
          </a:xfrm>
        </p:grpSpPr>
        <p:sp>
          <p:nvSpPr>
            <p:cNvPr id="266" name="Google Shape;266;p3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7035375" y="2783875"/>
            <a:ext cx="1829700" cy="10299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a robust and transparent testing mechanism for the aircrafts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5931675" y="918050"/>
            <a:ext cx="1932300" cy="9147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Everybody’s equal before the law, so, no faith on brand name!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4446975" y="2707675"/>
            <a:ext cx="1332300" cy="8469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Certification after a series of testings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</a:t>
            </a:r>
            <a:r>
              <a:rPr b="1" lang="en-GB"/>
              <a:t>onclusion &amp; Group Opinion</a:t>
            </a:r>
            <a:endParaRPr b="1"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11700" y="1171600"/>
            <a:ext cx="4575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		</a:t>
            </a:r>
            <a:r>
              <a:rPr lang="en-GB" u="sng"/>
              <a:t>U</a:t>
            </a:r>
            <a:r>
              <a:rPr lang="en-GB" u="sng"/>
              <a:t>nethical Practices Done 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MCAS Not Available In Manual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False claim of no need of training for the pilots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FAA certified Without Checking 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4725"/>
            <a:ext cx="4256651" cy="30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/>
              <a:t>Ethical Must Be Done 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Education And Training To Pilot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New Updates Must Be A</a:t>
            </a:r>
            <a:r>
              <a:rPr lang="en-GB"/>
              <a:t>vailable In Manual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Assessment Before Certification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400" y="1171602"/>
            <a:ext cx="2867000" cy="2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 &amp; Group Opinion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171600"/>
            <a:ext cx="4465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case shows how economic and competitive pressure led to the death of 346 people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Negligence from the FAA, wrong decisions of the Boeing’s Administration and Engineers are all equally responsible for the disaster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Even if one of them would have done their duties correctly then it would not have come to this situation</a:t>
            </a:r>
            <a:endParaRPr/>
          </a:p>
        </p:txBody>
      </p:sp>
      <p:sp>
        <p:nvSpPr>
          <p:cNvPr id="290" name="Google Shape;290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&amp; Group Opinion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800" y="1342063"/>
            <a:ext cx="4322475" cy="30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311700" y="1171600"/>
            <a:ext cx="8520600" cy="29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References: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3"/>
              </a:rPr>
              <a:t>https://www.vox.com/business-and-finance/2019/4/5/18296803/boeing-737-max-scandal-ethiopian-airlines-crash-news-updates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4"/>
              </a:rPr>
              <a:t>https://www.rockdovesolutions.com/blog/boeings-reminder-of-the-number-1-rule-in-crisis-management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5"/>
              </a:rPr>
              <a:t>https://www.eetindia.co.in/news/article/Boeing-737-MAX-A-Question-of-Ethical-Engineering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6"/>
              </a:rPr>
              <a:t>https://www.vox.com/videos/2019/4/15/18306644/boeing-737-max-crash-video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7"/>
              </a:rPr>
              <a:t>https://blog.apaonline.org/2019/04/08/the-ethical-failures-behind-the-boeing-disasters/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Case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71600"/>
            <a:ext cx="2804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2010, Airbus updated their most </a:t>
            </a:r>
            <a:r>
              <a:rPr lang="en-GB"/>
              <a:t>successful</a:t>
            </a:r>
            <a:r>
              <a:rPr lang="en-GB"/>
              <a:t> aircraft model -</a:t>
            </a:r>
            <a:br>
              <a:rPr lang="en-GB"/>
            </a:br>
            <a:r>
              <a:rPr lang="en-GB"/>
              <a:t>Airbus A320.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update increase the fuel efficiency of the aircraft by 15% - saving money to the airline industries.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450" y="1234575"/>
            <a:ext cx="5641049" cy="28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Case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2864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2011, Boeing release a similar update to their counterpart of A320 - Boeing 737-800 Max.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was much more efficient.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Boeing said, it is so similar to the previous model that pilots could walk into the cockpits with minimal additional training.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5633" l="0" r="0" t="0"/>
          <a:stretch/>
        </p:blipFill>
        <p:spPr>
          <a:xfrm>
            <a:off x="3328800" y="1439225"/>
            <a:ext cx="5662801" cy="3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8344450" y="1511425"/>
            <a:ext cx="574200" cy="342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Case</a:t>
            </a:r>
            <a:r>
              <a:rPr lang="en-GB"/>
              <a:t>: </a:t>
            </a:r>
            <a:r>
              <a:rPr i="1" lang="en-GB"/>
              <a:t>Two Major Accidents</a:t>
            </a:r>
            <a:r>
              <a:rPr lang="en-GB"/>
              <a:t>	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418" y="1348150"/>
            <a:ext cx="2979526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25" y="1286825"/>
            <a:ext cx="3423651" cy="24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833725" y="4002975"/>
            <a:ext cx="3943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098625" y="3683250"/>
            <a:ext cx="3525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In March 2019 , Ethiopian Airlines Flight 302 crashed minutes after takeoff .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All 157 people on board died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64100" y="3669325"/>
            <a:ext cx="3525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In October 2018 , Lion Air Flight 610 crashed minutes after takeoff killing 189 people on board died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197050" y="4547975"/>
            <a:ext cx="4749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ld Standard TT"/>
                <a:ea typeface="Old Standard TT"/>
                <a:cs typeface="Old Standard TT"/>
                <a:sym typeface="Old Standard TT"/>
              </a:rPr>
              <a:t>Both these aircrafts were Boeing 737 Max!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all Started 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updated Airbus A320neo had two benefits: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00" y="1632200"/>
            <a:ext cx="3852249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34000" y="4017875"/>
            <a:ext cx="2481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Higher fuel efficiency with a 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larger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 new turbo Engine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775" y="1632200"/>
            <a:ext cx="4129699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852775" y="4029650"/>
            <a:ext cx="3936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Due to the 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same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design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 of the airplane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 no additional training for pilots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Boeing’s update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52225" y="1171600"/>
            <a:ext cx="3480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Installed the new Engine </a:t>
            </a:r>
            <a:r>
              <a:rPr b="1" lang="en-GB"/>
              <a:t>above the previous position</a:t>
            </a:r>
            <a:r>
              <a:rPr lang="en-GB"/>
              <a:t> in the A737MAX because it </a:t>
            </a:r>
            <a:r>
              <a:rPr b="1" lang="en-GB"/>
              <a:t>did not want to change the design</a:t>
            </a:r>
            <a:r>
              <a:rPr lang="en-GB"/>
              <a:t> too much.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1425"/>
            <a:ext cx="5352224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But..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3579476" cy="21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75" y="1175114"/>
            <a:ext cx="3831526" cy="218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395075" y="3496100"/>
            <a:ext cx="336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Plane would go high up during takeoff due to the new positioning of the engine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994425" y="3540825"/>
            <a:ext cx="3690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Boeing’s Solution :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 MCAS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Maneuvering Characteristic Augmentation System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Accident and the MCAS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New MCAS system kept pulling the nose of the aircraft down after takeoff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2016688"/>
            <a:ext cx="6686551" cy="17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536725" y="4025350"/>
            <a:ext cx="7633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Pilot’s </a:t>
            </a:r>
            <a:r>
              <a:rPr b="1" lang="en-GB">
                <a:latin typeface="Old Standard TT"/>
                <a:ea typeface="Old Standard TT"/>
                <a:cs typeface="Old Standard TT"/>
                <a:sym typeface="Old Standard TT"/>
              </a:rPr>
              <a:t>did not know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 about the MCAS in the first case and could not override it in the second case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